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256" r:id="rId2"/>
    <p:sldId id="258" r:id="rId3"/>
    <p:sldId id="271" r:id="rId4"/>
    <p:sldId id="270" r:id="rId5"/>
    <p:sldId id="273" r:id="rId6"/>
    <p:sldId id="274" r:id="rId7"/>
    <p:sldId id="269" r:id="rId8"/>
    <p:sldId id="257" r:id="rId9"/>
    <p:sldId id="260" r:id="rId10"/>
    <p:sldId id="268" r:id="rId11"/>
    <p:sldId id="262" r:id="rId12"/>
    <p:sldId id="263" r:id="rId13"/>
    <p:sldId id="265" r:id="rId14"/>
    <p:sldId id="266" r:id="rId15"/>
    <p:sldId id="259" r:id="rId16"/>
    <p:sldId id="276" r:id="rId17"/>
    <p:sldId id="280" r:id="rId18"/>
    <p:sldId id="281" r:id="rId19"/>
    <p:sldId id="282" r:id="rId20"/>
    <p:sldId id="267" r:id="rId21"/>
    <p:sldId id="275" r:id="rId22"/>
    <p:sldId id="283" r:id="rId23"/>
    <p:sldId id="278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4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91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1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76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9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445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5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5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6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47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0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824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71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9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50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46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2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BD9B4B-5729-4D9B-A462-C09155C267CB}" type="datetimeFigureOut">
              <a:rPr lang="zh-TW" altLang="en-US" smtClean="0"/>
              <a:t>2024/12/19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08E6FF-F2CF-47B6-B0CB-C662E9DF7D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68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qpjh.tyc.edu.tw/qpjh-voc-info/%E9%A6%96%E9%A0%81" TargetMode="External"/><Relationship Id="rId2" Type="http://schemas.openxmlformats.org/officeDocument/2006/relationships/hyperlink" Target="https://www.qpjh.tyc.edu.tw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sjh.tyc.edu.tw/modules/tad_gphotos/index.php?album_sn=50&amp;g2p=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jh.tyc.edu.tw/modules/tad_gphotos/index.php?album_sn=50&amp;g2p=6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gsjh.tyc.edu.tw/modules/tad_gphotos/index.php?album_sn=50&amp;g2p=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gsjh.tyc.edu.tw/modules/tad_gphotos/index.php?album_sn=50&amp;g2p=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gsjh.tyc.edu.tw/modules/tad_gphotos/index.php?album_sn=50&amp;g2p=6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pjh.tyc.edu.tw/" TargetMode="External"/><Relationship Id="rId2" Type="http://schemas.openxmlformats.org/officeDocument/2006/relationships/hyperlink" Target="https://etlady.url.tw/TY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tlady.url.tw/TYC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ites.google.com/qpjh.tyc.edu.tw/qpjh-voc-info/%E9%A6%96%E9%A0%8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B19AC2-2A97-4656-9B6C-EDD19AD30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430" y="1871131"/>
            <a:ext cx="8379913" cy="1515533"/>
          </a:xfrm>
        </p:spPr>
        <p:txBody>
          <a:bodyPr/>
          <a:lstStyle/>
          <a:p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桃園市11</a:t>
            </a:r>
            <a:r>
              <a:rPr lang="en-US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3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學年度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國中</a:t>
            </a:r>
            <a:br>
              <a:rPr lang="en-US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英語普測與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單字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競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賽說明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0A4C1C4-9301-43C8-B7E8-C1C85541F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113.12.18</a:t>
            </a:r>
          </a:p>
          <a:p>
            <a:r>
              <a:rPr lang="zh-TW" altLang="en-US" sz="2400" b="1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青埔國中 黃子芸</a:t>
            </a:r>
            <a:endParaRPr lang="zh-TW" altLang="en-US" sz="24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43144B-0576-4D58-9B71-A28A78BE7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226078"/>
            <a:ext cx="4286250" cy="11525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485DB84-CC1C-40D6-9C1D-1EAD9F4A41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3"/>
          <a:stretch/>
        </p:blipFill>
        <p:spPr>
          <a:xfrm>
            <a:off x="10434164" y="3715113"/>
            <a:ext cx="2110212" cy="32965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E931A00-842D-4A79-8034-3D188FE26D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6"/>
          <a:stretch/>
        </p:blipFill>
        <p:spPr>
          <a:xfrm>
            <a:off x="-299341" y="3575931"/>
            <a:ext cx="2110212" cy="335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4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3A15DA-45B0-4BAF-AE9B-12E0CD3E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單字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競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賽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報名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F59CEC-4615-47CF-AB94-1C0F3905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750" y="2357677"/>
            <a:ext cx="10055771" cy="3518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一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校內初選選手：請各校利用英語普測成績，挑選</a:t>
            </a:r>
            <a:r>
              <a:rPr lang="zh-TW" altLang="en-US" sz="2800" b="1" i="0" u="sng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八年級</a:t>
            </a:r>
            <a:r>
              <a:rPr lang="zh-TW" altLang="en-US" sz="2800" b="1" i="0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PR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值 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70-79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80-89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90-99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3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個區間各一位選手報名參賽。</a:t>
            </a:r>
          </a:p>
          <a:p>
            <a:pPr marL="0" indent="0">
              <a:buNone/>
            </a:pP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二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報名方式：請至</a:t>
            </a:r>
            <a:r>
              <a:rPr lang="zh-TW" altLang="en-US" sz="2800" u="sng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  <a:hlinkClick r:id="rId2"/>
              </a:rPr>
              <a:t>青埔</a:t>
            </a:r>
            <a:r>
              <a:rPr lang="zh-TW" altLang="en-US" sz="2800" b="0" i="0" u="sng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  <a:hlinkClick r:id="rId2"/>
              </a:rPr>
              <a:t>國中</a:t>
            </a:r>
            <a:r>
              <a:rPr lang="en-US" altLang="zh-TW" sz="2800" b="0" i="0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Wingdings" panose="05000000000000000000" pitchFamily="2" charset="2"/>
              </a:rPr>
              <a:t></a:t>
            </a:r>
            <a:r>
              <a:rPr lang="zh-TW" altLang="en-US" sz="2800" b="0" i="0" u="sng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Wingdings" panose="05000000000000000000" pitchFamily="2" charset="2"/>
                <a:hlinkClick r:id="rId3"/>
              </a:rPr>
              <a:t>國中</a:t>
            </a:r>
            <a:r>
              <a:rPr lang="zh-TW" altLang="en-US" sz="2800" b="0" i="0" u="sng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英語普測暨單字競賽</a:t>
            </a:r>
            <a:r>
              <a:rPr lang="zh-TW" altLang="en-US" sz="2800" u="sng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資訊網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填寫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Google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表單，並填寫紙本報名資料，核章後上傳報名表件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含英文普測成績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，以收到表單上傳完成信件為準。</a:t>
            </a:r>
          </a:p>
          <a:p>
            <a:pPr marL="0" indent="0">
              <a:buNone/>
            </a:pP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三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網路報名時間：</a:t>
            </a:r>
            <a:endParaRPr lang="en-US" altLang="zh-TW" sz="2800" b="0" i="0" u="none" strike="noStrike" cap="none" dirty="0">
              <a:solidFill>
                <a:schemeClr val="accent4">
                  <a:lumMod val="50000"/>
                </a:schemeClr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sym typeface="DFKai-SB"/>
              </a:rPr>
              <a:t>114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sym typeface="DFKai-SB"/>
              </a:rPr>
              <a:t>年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sym typeface="DFKai-SB"/>
              </a:rPr>
              <a:t>4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sym typeface="DFKai-SB"/>
              </a:rPr>
              <a:t>月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sym typeface="DFKai-SB"/>
              </a:rPr>
              <a:t>7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sym typeface="DFKai-SB"/>
              </a:rPr>
              <a:t>日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sym typeface="DFKai-SB"/>
              </a:rPr>
              <a:t>(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sym typeface="DFKai-SB"/>
              </a:rPr>
              <a:t>一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sym typeface="DFKai-SB"/>
              </a:rPr>
              <a:t>)09:00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sym typeface="DFKai-SB"/>
              </a:rPr>
              <a:t>至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sym typeface="DFKai-SB"/>
              </a:rPr>
              <a:t>4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月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25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日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)17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en-US" altLang="zh-TW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00</a:t>
            </a:r>
            <a:r>
              <a:rPr lang="zh-TW" altLang="en-US" sz="2800" b="0" i="0" u="none" strike="noStrike" cap="none" dirty="0">
                <a:solidFill>
                  <a:schemeClr val="accent4">
                    <a:lumMod val="50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，逾時不受理報名。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2BC6C6-23D6-4810-B8A3-0B471A675F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103C737-40C7-49D3-A346-96157D2D9621}"/>
              </a:ext>
            </a:extLst>
          </p:cNvPr>
          <p:cNvSpPr txBox="1"/>
          <p:nvPr/>
        </p:nvSpPr>
        <p:spPr>
          <a:xfrm>
            <a:off x="8453415" y="4751295"/>
            <a:ext cx="25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u="sng" dirty="0">
                <a:solidFill>
                  <a:schemeClr val="accent2"/>
                </a:solidFill>
                <a:latin typeface="+mj-ea"/>
                <a:ea typeface="+mj-ea"/>
                <a:hlinkClick r:id="rId2"/>
              </a:rPr>
              <a:t>單字競賽報名操作示範</a:t>
            </a:r>
            <a:endParaRPr lang="zh-TW" altLang="en-US" u="sng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834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22D16-E7B2-4370-90BC-A2C92E36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單字競賽獎勵方式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397C67-6F3E-4238-832C-2125408D8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分組個人賽：依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分組競賽答對題數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組取得分前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名給予獎勵，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組取前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名給予獎勵；個人獎成績若為同分，則並列同名次，往後之名次跳號調整，若至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名仍遇有同分並列時，增額錄取。</a:t>
            </a: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團體競賽：依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各校答對題數加總排序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，若遇加總答對題數相同依以下組別答對題數較多者獲勝：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PR70-79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PR80-89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PR90-99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，若皆相同則增額錄取。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DBA248-1E75-49AF-8BE8-5F273A811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1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22D16-E7B2-4370-90BC-A2C92E36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單字競賽獎勵方式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397C67-6F3E-4238-832C-2125408D8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指導教師獎勵：</a:t>
            </a:r>
            <a:r>
              <a:rPr lang="zh-TW" altLang="zh-TW" sz="2800" b="1" u="sng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每位選手之指導教師以一人為限</a:t>
            </a:r>
            <a:r>
              <a:rPr lang="zh-TW" altLang="zh-TW" sz="28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80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指導教師於團體獎與個人獎間擇優予以敘</a:t>
            </a:r>
            <a:r>
              <a:rPr lang="zh-TW" altLang="zh-TW" sz="2800" spc="-35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</a:t>
            </a:r>
            <a:r>
              <a:rPr lang="en-US" altLang="zh-TW" sz="2800" spc="-35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sz="2800" spc="-35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團體獎優先</a:t>
            </a:r>
            <a:r>
              <a:rPr lang="en-US" altLang="zh-TW" sz="2800" spc="-35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2800" spc="-35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800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若同一位教師指導之多名學生同時獲個人獎時，總敘獎以嘉獎</a:t>
            </a:r>
            <a:r>
              <a:rPr lang="zh-TW" altLang="zh-TW" sz="2800" spc="-35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Times New Roman" panose="02020603050405020304" pitchFamily="18" charset="0"/>
                <a:cs typeface="標楷體" panose="03000509000000000000" pitchFamily="65" charset="-120"/>
              </a:rPr>
              <a:t> </a:t>
            </a:r>
            <a:r>
              <a:rPr lang="en-US" altLang="zh-TW" sz="2800" spc="-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1</a:t>
            </a:r>
            <a:r>
              <a:rPr lang="en-US" altLang="zh-TW" sz="2800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zh-TW" sz="2800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次為上限</a:t>
            </a:r>
            <a:r>
              <a:rPr lang="en-US" altLang="zh-TW" sz="2800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zh-TW" sz="2800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獎狀數不</a:t>
            </a:r>
            <a:r>
              <a:rPr lang="zh-TW" altLang="zh-TW" sz="2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限</a:t>
            </a:r>
            <a:r>
              <a:rPr lang="en-US" altLang="zh-TW" sz="2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zh-TW" sz="2800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獲獎名單公告：獲獎名單公布於桃園市教育局首頁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https://www.tyc.edu.tw/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及青埔國中英語單字競賽專區。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B05005D-31EA-4617-BE0F-2C5107043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9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22D16-E7B2-4370-90BC-A2C92E36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93618"/>
            <a:ext cx="9601196" cy="1303867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單字競賽獎勵方式</a:t>
            </a:r>
            <a:endParaRPr lang="zh-TW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61CD5863-B44B-4273-9224-85C5BF4A5A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14" y="1684751"/>
          <a:ext cx="11976971" cy="474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733">
                  <a:extLst>
                    <a:ext uri="{9D8B030D-6E8A-4147-A177-3AD203B41FA5}">
                      <a16:colId xmlns:a16="http://schemas.microsoft.com/office/drawing/2014/main" val="2444571605"/>
                    </a:ext>
                  </a:extLst>
                </a:gridCol>
                <a:gridCol w="939371">
                  <a:extLst>
                    <a:ext uri="{9D8B030D-6E8A-4147-A177-3AD203B41FA5}">
                      <a16:colId xmlns:a16="http://schemas.microsoft.com/office/drawing/2014/main" val="343573519"/>
                    </a:ext>
                  </a:extLst>
                </a:gridCol>
                <a:gridCol w="849907">
                  <a:extLst>
                    <a:ext uri="{9D8B030D-6E8A-4147-A177-3AD203B41FA5}">
                      <a16:colId xmlns:a16="http://schemas.microsoft.com/office/drawing/2014/main" val="3285034081"/>
                    </a:ext>
                  </a:extLst>
                </a:gridCol>
                <a:gridCol w="8828960">
                  <a:extLst>
                    <a:ext uri="{9D8B030D-6E8A-4147-A177-3AD203B41FA5}">
                      <a16:colId xmlns:a16="http://schemas.microsoft.com/office/drawing/2014/main" val="1497461835"/>
                    </a:ext>
                  </a:extLst>
                </a:gridCol>
              </a:tblGrid>
              <a:tr h="4747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獎勵方式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039906"/>
                  </a:ext>
                </a:extLst>
              </a:tr>
              <a:tr h="474737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個人獎</a:t>
                      </a:r>
                      <a:endParaRPr lang="en-US" altLang="zh-TW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學生獎狀乙紙、禮券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商品卡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500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元，指導教師核予嘉獎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次、獎狀乙紙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621031"/>
                  </a:ext>
                </a:extLst>
              </a:tr>
              <a:tr h="474737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學生獎狀乙紙、禮券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商品卡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元，指導教師獎狀乙紙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673589"/>
                  </a:ext>
                </a:extLst>
              </a:tr>
              <a:tr h="474737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學生獎狀乙紙、禮券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商品卡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元，指導教師獎狀乙紙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091053"/>
                  </a:ext>
                </a:extLst>
              </a:tr>
              <a:tr h="474737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個人獎</a:t>
                      </a:r>
                      <a:endParaRPr lang="en-US" altLang="zh-TW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2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學生獎狀乙紙、禮券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商品卡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500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元，指導教師核予嘉獎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次、獎狀乙紙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69370"/>
                  </a:ext>
                </a:extLst>
              </a:tr>
              <a:tr h="474737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學生獎狀乙紙、禮券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商品卡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元，指導教師獎狀乙紙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25056"/>
                  </a:ext>
                </a:extLst>
              </a:tr>
              <a:tr h="474737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學生獎狀乙紙、禮券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商品卡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元，指導教師獎狀乙紙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969817"/>
                  </a:ext>
                </a:extLst>
              </a:tr>
              <a:tr h="474737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個人獎</a:t>
                      </a:r>
                      <a:endParaRPr lang="en-US" altLang="zh-TW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學生獎狀乙紙、禮券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商品卡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500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元，指導教師核予嘉獎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次、獎狀乙紙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58948"/>
                  </a:ext>
                </a:extLst>
              </a:tr>
              <a:tr h="474737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學生獎狀乙紙、禮券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商品卡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元，指導教師獎狀乙紙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62786"/>
                  </a:ext>
                </a:extLst>
              </a:tr>
              <a:tr h="474737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學生獎狀乙紙、禮券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商品卡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元，指導教師獎狀乙紙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86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57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22D16-E7B2-4370-90BC-A2C92E36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06144"/>
            <a:ext cx="9601196" cy="1303867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單字競賽獎勵方式</a:t>
            </a:r>
            <a:endParaRPr lang="zh-TW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61CD5863-B44B-4273-9224-85C5BF4A5A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9978" y="1717357"/>
          <a:ext cx="11812043" cy="478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022">
                  <a:extLst>
                    <a:ext uri="{9D8B030D-6E8A-4147-A177-3AD203B41FA5}">
                      <a16:colId xmlns:a16="http://schemas.microsoft.com/office/drawing/2014/main" val="2444571605"/>
                    </a:ext>
                  </a:extLst>
                </a:gridCol>
                <a:gridCol w="926434">
                  <a:extLst>
                    <a:ext uri="{9D8B030D-6E8A-4147-A177-3AD203B41FA5}">
                      <a16:colId xmlns:a16="http://schemas.microsoft.com/office/drawing/2014/main" val="343573519"/>
                    </a:ext>
                  </a:extLst>
                </a:gridCol>
                <a:gridCol w="838203">
                  <a:extLst>
                    <a:ext uri="{9D8B030D-6E8A-4147-A177-3AD203B41FA5}">
                      <a16:colId xmlns:a16="http://schemas.microsoft.com/office/drawing/2014/main" val="3285034081"/>
                    </a:ext>
                  </a:extLst>
                </a:gridCol>
                <a:gridCol w="8707384">
                  <a:extLst>
                    <a:ext uri="{9D8B030D-6E8A-4147-A177-3AD203B41FA5}">
                      <a16:colId xmlns:a16="http://schemas.microsoft.com/office/drawing/2014/main" val="1497461835"/>
                    </a:ext>
                  </a:extLst>
                </a:gridCol>
              </a:tblGrid>
              <a:tr h="4783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獎勵方式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039906"/>
                  </a:ext>
                </a:extLst>
              </a:tr>
              <a:tr h="478365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個人獎</a:t>
                      </a:r>
                      <a:endParaRPr lang="en-US" altLang="zh-TW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(D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學生獎狀乙紙、禮券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商品卡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500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元，指導教師核予嘉獎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次、獎狀乙紙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621031"/>
                  </a:ext>
                </a:extLst>
              </a:tr>
              <a:tr h="478365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學生獎狀乙紙、禮券</a:t>
                      </a:r>
                      <a:r>
                        <a:rPr lang="en-US" altLang="zh-TW" sz="22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商品卡</a:t>
                      </a:r>
                      <a:r>
                        <a:rPr lang="en-US" altLang="zh-TW" sz="22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  <a:r>
                        <a:rPr lang="zh-TW" altLang="en-US" sz="22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元，指導教師獎狀乙紙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673589"/>
                  </a:ext>
                </a:extLst>
              </a:tr>
              <a:tr h="478365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學生獎狀乙紙、禮券</a:t>
                      </a:r>
                      <a:r>
                        <a:rPr lang="en-US" altLang="zh-TW" sz="22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商品卡</a:t>
                      </a:r>
                      <a:r>
                        <a:rPr lang="en-US" altLang="zh-TW" sz="22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</a:t>
                      </a:r>
                      <a:r>
                        <a:rPr lang="zh-TW" altLang="en-US" sz="22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元，指導教師獎狀乙紙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091053"/>
                  </a:ext>
                </a:extLst>
              </a:tr>
              <a:tr h="478365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團體獎</a:t>
                      </a:r>
                      <a:endParaRPr lang="en-US" altLang="zh-TW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</a:t>
                      </a:r>
                      <a:r>
                        <a:rPr lang="en-US" altLang="zh-TW" sz="22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BC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組合計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獎牌、禮券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en-US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商品卡 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4000 </a:t>
                      </a:r>
                      <a:r>
                        <a:rPr lang="zh-TW" altLang="en-US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元、指導教師各核予嘉獎 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 </a:t>
                      </a:r>
                      <a:r>
                        <a:rPr lang="zh-TW" altLang="en-US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69370"/>
                  </a:ext>
                </a:extLst>
              </a:tr>
              <a:tr h="478365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獎牌、禮券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商品卡 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3000 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元、指導教師各核予嘉獎 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 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25056"/>
                  </a:ext>
                </a:extLst>
              </a:tr>
              <a:tr h="478365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獎牌、禮券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商品卡 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2000 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元、指導教師各核予嘉獎 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 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969817"/>
                  </a:ext>
                </a:extLst>
              </a:tr>
              <a:tr h="478365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團體獎</a:t>
                      </a:r>
                      <a:endParaRPr lang="en-US" altLang="zh-TW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(D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獎牌、禮券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en-US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商品卡 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4000 </a:t>
                      </a:r>
                      <a:r>
                        <a:rPr lang="zh-TW" altLang="en-US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元、指導教師各核予嘉獎 </a:t>
                      </a:r>
                      <a:r>
                        <a:rPr lang="en-US" altLang="zh-TW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 </a:t>
                      </a:r>
                      <a:r>
                        <a:rPr lang="zh-TW" altLang="en-US" sz="22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58948"/>
                  </a:ext>
                </a:extLst>
              </a:tr>
              <a:tr h="478365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獎牌、禮券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商品卡 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3000 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元、指導教師各核予嘉獎 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 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62786"/>
                  </a:ext>
                </a:extLst>
              </a:tr>
              <a:tr h="478365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獎牌、禮券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商品卡 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2000 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元、指導教師各核予嘉獎 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 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86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2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22D16-E7B2-4370-90BC-A2C92E36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6" y="983189"/>
            <a:ext cx="5000623" cy="1303867"/>
          </a:xfrm>
        </p:spPr>
        <p:txBody>
          <a:bodyPr/>
          <a:lstStyle/>
          <a:p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單字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競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賽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作答方式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397C67-6F3E-4238-832C-2125408D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作答方式：每位參賽者一塊作答白板、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白板筆及板擦以供作答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測驗方式：「拼寫」出英文單字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電腦出題，投影於前方。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螢幕上呈現英文單字的中文意思、詞類、與字母數。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電腦發音兩次，參賽者在白板上作答寫出英文拼字。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每題作答時間為十秒鐘，鈴響後舉起作答板，答錯一題即遭淘汰。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計分方式：依學生答對題數計分。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5DEDE2-BA41-435A-8E53-4E36A5A2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  <p:pic>
        <p:nvPicPr>
          <p:cNvPr id="5" name="內容版面配置區 6">
            <a:extLst>
              <a:ext uri="{FF2B5EF4-FFF2-40B4-BE49-F238E27FC236}">
                <a16:creationId xmlns:a16="http://schemas.microsoft.com/office/drawing/2014/main" id="{C7167977-6BDF-41FB-BC44-B07A6EA4B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7095067" cy="399097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7C0D05F-49E7-4F68-954E-B6245154C003}"/>
              </a:ext>
            </a:extLst>
          </p:cNvPr>
          <p:cNvSpPr txBox="1"/>
          <p:nvPr/>
        </p:nvSpPr>
        <p:spPr>
          <a:xfrm>
            <a:off x="1147482" y="6407180"/>
            <a:ext cx="1005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圖片來源：桃園市立龜山國中</a:t>
            </a:r>
            <a:r>
              <a:rPr lang="en-US" altLang="zh-TW" sz="1400" dirty="0">
                <a:latin typeface="+mj-ea"/>
                <a:ea typeface="+mj-ea"/>
                <a:hlinkClick r:id="rId4"/>
              </a:rPr>
              <a:t>https://www.gsjh.tyc.edu.tw/modules/tad_gphotos/index.php?album_sn=50&amp;g2p=6</a:t>
            </a:r>
            <a:endParaRPr lang="en-US" altLang="zh-TW" sz="1400" dirty="0">
              <a:latin typeface="+mj-ea"/>
              <a:ea typeface="+mj-ea"/>
            </a:endParaRPr>
          </a:p>
          <a:p>
            <a:endParaRPr lang="zh-TW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1019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AF8BE-8E42-49CB-8647-EB8DAEA9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44250"/>
            <a:ext cx="9601196" cy="1303867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</a:rPr>
              <a:t>歷年活動照片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EA3F6D0-FB27-4614-B103-3E254B5EB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47" y="1440422"/>
            <a:ext cx="8659076" cy="4870731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65C4FE6-9C70-42D7-8927-A4420838D831}"/>
              </a:ext>
            </a:extLst>
          </p:cNvPr>
          <p:cNvSpPr txBox="1"/>
          <p:nvPr/>
        </p:nvSpPr>
        <p:spPr>
          <a:xfrm>
            <a:off x="1147482" y="6407180"/>
            <a:ext cx="1005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資料來源：桃園市立龜山國中</a:t>
            </a:r>
            <a:r>
              <a:rPr lang="en-US" altLang="zh-TW" sz="1400" dirty="0">
                <a:latin typeface="+mj-ea"/>
                <a:ea typeface="+mj-ea"/>
                <a:hlinkClick r:id="rId3"/>
              </a:rPr>
              <a:t>https://www.gsjh.tyc.edu.tw/modules/tad_gphotos/index.php?album_sn=50&amp;g2p=6</a:t>
            </a:r>
            <a:endParaRPr lang="en-US" altLang="zh-TW" sz="1400" dirty="0">
              <a:latin typeface="+mj-ea"/>
              <a:ea typeface="+mj-ea"/>
            </a:endParaRPr>
          </a:p>
          <a:p>
            <a:endParaRPr lang="zh-TW" altLang="en-US" sz="1400" dirty="0">
              <a:latin typeface="+mj-ea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A40435-2EED-4E37-A687-DA51A65B5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4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AF8BE-8E42-49CB-8647-EB8DAEA9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75" y="444250"/>
            <a:ext cx="10183905" cy="1303867"/>
          </a:xfrm>
        </p:spPr>
        <p:txBody>
          <a:bodyPr>
            <a:normAutofit fontScale="90000"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電腦出題，中文、詞性、字母數投影於前方。</a:t>
            </a:r>
            <a:endParaRPr lang="zh-TW" altLang="en-US" b="1" dirty="0">
              <a:solidFill>
                <a:schemeClr val="accent6"/>
              </a:solidFill>
              <a:latin typeface="DFKai-SB"/>
              <a:ea typeface="DFKai-SB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65C4FE6-9C70-42D7-8927-A4420838D831}"/>
              </a:ext>
            </a:extLst>
          </p:cNvPr>
          <p:cNvSpPr txBox="1"/>
          <p:nvPr/>
        </p:nvSpPr>
        <p:spPr>
          <a:xfrm>
            <a:off x="1147482" y="6407180"/>
            <a:ext cx="1005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資料來源：桃園市立龜山國中</a:t>
            </a:r>
            <a:r>
              <a:rPr lang="en-US" altLang="zh-TW" sz="1400" dirty="0">
                <a:latin typeface="+mj-ea"/>
                <a:ea typeface="+mj-ea"/>
                <a:hlinkClick r:id="rId2"/>
              </a:rPr>
              <a:t>https://www.gsjh.tyc.edu.tw/modules/tad_gphotos/index.php?album_sn=50&amp;g2p=6</a:t>
            </a:r>
            <a:endParaRPr lang="en-US" altLang="zh-TW" sz="1400" dirty="0">
              <a:latin typeface="+mj-ea"/>
              <a:ea typeface="+mj-ea"/>
            </a:endParaRPr>
          </a:p>
          <a:p>
            <a:endParaRPr lang="zh-TW" altLang="en-US" sz="1400" dirty="0">
              <a:latin typeface="+mj-ea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A40435-2EED-4E37-A687-DA51A65B5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75944A35-AEEF-46A7-BB31-D265A8E0F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87" y="1516063"/>
            <a:ext cx="8511987" cy="4787993"/>
          </a:xfrm>
        </p:spPr>
      </p:pic>
    </p:spTree>
    <p:extLst>
      <p:ext uri="{BB962C8B-B14F-4D97-AF65-F5344CB8AC3E}">
        <p14:creationId xmlns:p14="http://schemas.microsoft.com/office/powerpoint/2010/main" val="4062588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AF8BE-8E42-49CB-8647-EB8DAEA9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52400"/>
            <a:ext cx="9601196" cy="1595718"/>
          </a:xfrm>
        </p:spPr>
        <p:txBody>
          <a:bodyPr>
            <a:noAutofit/>
          </a:bodyPr>
          <a:lstStyle/>
          <a:p>
            <a:pPr lvl="1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電腦發音兩次，參賽者在白板上作答寫出英文拼字。</a:t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後方數字為題號。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65C4FE6-9C70-42D7-8927-A4420838D831}"/>
              </a:ext>
            </a:extLst>
          </p:cNvPr>
          <p:cNvSpPr txBox="1"/>
          <p:nvPr/>
        </p:nvSpPr>
        <p:spPr>
          <a:xfrm>
            <a:off x="1147482" y="6407180"/>
            <a:ext cx="1005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資料來源：桃園市立龜山國中</a:t>
            </a:r>
            <a:r>
              <a:rPr lang="en-US" altLang="zh-TW" sz="1400" dirty="0">
                <a:latin typeface="+mj-ea"/>
                <a:ea typeface="+mj-ea"/>
                <a:hlinkClick r:id="rId2"/>
              </a:rPr>
              <a:t>https://www.gsjh.tyc.edu.tw/modules/tad_gphotos/index.php?album_sn=50&amp;g2p=6</a:t>
            </a:r>
            <a:endParaRPr lang="en-US" altLang="zh-TW" sz="1400" dirty="0">
              <a:latin typeface="+mj-ea"/>
              <a:ea typeface="+mj-ea"/>
            </a:endParaRPr>
          </a:p>
          <a:p>
            <a:endParaRPr lang="zh-TW" altLang="en-US" sz="1400" dirty="0">
              <a:latin typeface="+mj-ea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A40435-2EED-4E37-A687-DA51A65B5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F978F42-DF4B-4C4D-9571-A53BEFB7C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99" y="1470212"/>
            <a:ext cx="8526764" cy="4796305"/>
          </a:xfrm>
        </p:spPr>
      </p:pic>
    </p:spTree>
    <p:extLst>
      <p:ext uri="{BB962C8B-B14F-4D97-AF65-F5344CB8AC3E}">
        <p14:creationId xmlns:p14="http://schemas.microsoft.com/office/powerpoint/2010/main" val="4046474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AF8BE-8E42-49CB-8647-EB8DAEA9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59976"/>
            <a:ext cx="9601196" cy="1488142"/>
          </a:xfrm>
        </p:spPr>
        <p:txBody>
          <a:bodyPr>
            <a:noAutofit/>
          </a:bodyPr>
          <a:lstStyle/>
          <a:p>
            <a:pPr lvl="1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每題作答時間為十秒鐘，鈴響後舉起作答板，答錯一題即遭淘汰。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65C4FE6-9C70-42D7-8927-A4420838D831}"/>
              </a:ext>
            </a:extLst>
          </p:cNvPr>
          <p:cNvSpPr txBox="1"/>
          <p:nvPr/>
        </p:nvSpPr>
        <p:spPr>
          <a:xfrm>
            <a:off x="1147482" y="6407180"/>
            <a:ext cx="1005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資料來源：桃園市立龜山國中</a:t>
            </a:r>
            <a:r>
              <a:rPr lang="en-US" altLang="zh-TW" sz="1400" dirty="0">
                <a:latin typeface="+mj-ea"/>
                <a:ea typeface="+mj-ea"/>
                <a:hlinkClick r:id="rId2"/>
              </a:rPr>
              <a:t>https://www.gsjh.tyc.edu.tw/modules/tad_gphotos/index.php?album_sn=50&amp;g2p=6</a:t>
            </a:r>
            <a:endParaRPr lang="en-US" altLang="zh-TW" sz="1400" dirty="0">
              <a:latin typeface="+mj-ea"/>
              <a:ea typeface="+mj-ea"/>
            </a:endParaRPr>
          </a:p>
          <a:p>
            <a:endParaRPr lang="zh-TW" altLang="en-US" sz="1400" dirty="0">
              <a:latin typeface="+mj-ea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A40435-2EED-4E37-A687-DA51A65B5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CF9D730-F5EF-47E0-9A4C-959D4339D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95000" l="2031" r="96719">
                        <a14:foregroundMark x1="6484" y1="15833" x2="12891" y2="19583"/>
                        <a14:foregroundMark x1="12891" y1="19583" x2="7344" y2="12222"/>
                        <a14:foregroundMark x1="7344" y1="12222" x2="6875" y2="12222"/>
                        <a14:foregroundMark x1="4219" y1="8056" x2="7266" y2="91111"/>
                        <a14:foregroundMark x1="7266" y1="91111" x2="12734" y2="93333"/>
                        <a14:foregroundMark x1="12734" y1="93333" x2="16016" y2="81667"/>
                        <a14:foregroundMark x1="16016" y1="81667" x2="15625" y2="50139"/>
                        <a14:foregroundMark x1="15625" y1="50139" x2="11016" y2="30278"/>
                        <a14:foregroundMark x1="11016" y1="30278" x2="6875" y2="23611"/>
                        <a14:foregroundMark x1="21094" y1="1528" x2="156" y2="417"/>
                        <a14:foregroundMark x1="156" y1="417" x2="1797" y2="92917"/>
                        <a14:foregroundMark x1="1797" y1="92917" x2="9609" y2="84028"/>
                        <a14:foregroundMark x1="9609" y1="84028" x2="5859" y2="13472"/>
                        <a14:foregroundMark x1="5859" y1="13472" x2="19766" y2="10278"/>
                        <a14:foregroundMark x1="19766" y1="10278" x2="21641" y2="972"/>
                        <a14:foregroundMark x1="21641" y1="972" x2="19531" y2="1111"/>
                        <a14:foregroundMark x1="4766" y1="8750" x2="78" y2="556"/>
                        <a14:foregroundMark x1="78" y1="556" x2="2422" y2="89722"/>
                        <a14:foregroundMark x1="2422" y1="89722" x2="6484" y2="98750"/>
                        <a14:foregroundMark x1="6484" y1="98750" x2="8438" y2="74306"/>
                        <a14:foregroundMark x1="8438" y1="74306" x2="4531" y2="8333"/>
                        <a14:foregroundMark x1="35554" y1="57733" x2="38828" y2="57361"/>
                        <a14:foregroundMark x1="19297" y1="59583" x2="35396" y2="57751"/>
                        <a14:foregroundMark x1="38828" y1="57361" x2="45469" y2="85139"/>
                        <a14:foregroundMark x1="45469" y1="85139" x2="31406" y2="95000"/>
                        <a14:foregroundMark x1="31406" y1="95000" x2="13906" y2="91250"/>
                        <a14:foregroundMark x1="13906" y1="91250" x2="16953" y2="64583"/>
                        <a14:foregroundMark x1="16953" y1="64583" x2="21094" y2="51944"/>
                        <a14:foregroundMark x1="21094" y1="51944" x2="22422" y2="50278"/>
                        <a14:foregroundMark x1="20156" y1="62222" x2="26797" y2="89444"/>
                        <a14:foregroundMark x1="26797" y1="89444" x2="32422" y2="82778"/>
                        <a14:foregroundMark x1="32422" y1="82778" x2="24922" y2="68889"/>
                        <a14:foregroundMark x1="24922" y1="68889" x2="19219" y2="64583"/>
                        <a14:foregroundMark x1="47891" y1="89444" x2="45000" y2="77917"/>
                        <a14:foregroundMark x1="45000" y1="77917" x2="63750" y2="61806"/>
                        <a14:foregroundMark x1="63750" y1="61806" x2="74922" y2="80694"/>
                        <a14:foregroundMark x1="74922" y1="80694" x2="55859" y2="92917"/>
                        <a14:foregroundMark x1="55859" y1="92917" x2="47031" y2="90417"/>
                        <a14:foregroundMark x1="47031" y1="90417" x2="46719" y2="88611"/>
                        <a14:foregroundMark x1="84453" y1="15278" x2="77969" y2="23194"/>
                        <a14:foregroundMark x1="77969" y1="23194" x2="78828" y2="61667"/>
                        <a14:foregroundMark x1="78828" y1="61667" x2="94688" y2="61250"/>
                        <a14:foregroundMark x1="94688" y1="61250" x2="92344" y2="13194"/>
                        <a14:foregroundMark x1="92344" y1="13194" x2="83516" y2="4444"/>
                        <a14:foregroundMark x1="83516" y1="4444" x2="81406" y2="6667"/>
                        <a14:foregroundMark x1="77109" y1="17083" x2="39375" y2="54444"/>
                        <a14:foregroundMark x1="39375" y1="54444" x2="59141" y2="74028"/>
                        <a14:foregroundMark x1="59141" y1="74028" x2="85547" y2="63750"/>
                        <a14:foregroundMark x1="85547" y1="63750" x2="83359" y2="22361"/>
                        <a14:foregroundMark x1="83359" y1="22361" x2="73516" y2="16667"/>
                        <a14:foregroundMark x1="73516" y1="16667" x2="73125" y2="21250"/>
                        <a14:foregroundMark x1="75078" y1="20417" x2="72422" y2="35000"/>
                        <a14:foregroundMark x1="72422" y1="35000" x2="76641" y2="70833"/>
                        <a14:foregroundMark x1="76641" y1="70833" x2="83047" y2="44583"/>
                        <a14:foregroundMark x1="83047" y1="44583" x2="78672" y2="23056"/>
                        <a14:foregroundMark x1="78672" y1="23056" x2="77578" y2="22639"/>
                        <a14:foregroundMark x1="95781" y1="61944" x2="46016" y2="95139"/>
                        <a14:foregroundMark x1="46016" y1="95139" x2="56328" y2="99167"/>
                        <a14:foregroundMark x1="56328" y1="99167" x2="98125" y2="95972"/>
                        <a14:foregroundMark x1="98125" y1="95972" x2="98984" y2="77778"/>
                        <a14:foregroundMark x1="98984" y1="77778" x2="96719" y2="61806"/>
                        <a14:foregroundMark x1="96719" y1="61806" x2="95156" y2="61111"/>
                        <a14:foregroundMark x1="4844" y1="25000" x2="703" y2="1944"/>
                        <a14:foregroundMark x1="703" y1="1944" x2="547" y2="82778"/>
                        <a14:foregroundMark x1="547" y1="82778" x2="3984" y2="74861"/>
                        <a14:foregroundMark x1="3984" y1="74861" x2="8125" y2="33472"/>
                        <a14:foregroundMark x1="8125" y1="33472" x2="4688" y2="10417"/>
                        <a14:foregroundMark x1="4688" y1="10417" x2="2031" y2="2778"/>
                        <a14:backgroundMark x1="34063" y1="71806" x2="35156" y2="59028"/>
                        <a14:backgroundMark x1="35156" y1="59028" x2="36719" y2="69444"/>
                        <a14:backgroundMark x1="36719" y1="69444" x2="34375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76" y="1551923"/>
            <a:ext cx="8556811" cy="4813207"/>
          </a:xfrm>
        </p:spPr>
      </p:pic>
      <p:sp>
        <p:nvSpPr>
          <p:cNvPr id="3" name="笑臉 2">
            <a:extLst>
              <a:ext uri="{FF2B5EF4-FFF2-40B4-BE49-F238E27FC236}">
                <a16:creationId xmlns:a16="http://schemas.microsoft.com/office/drawing/2014/main" id="{D4F5390B-52AA-4314-ADB4-0153CDA18652}"/>
              </a:ext>
            </a:extLst>
          </p:cNvPr>
          <p:cNvSpPr/>
          <p:nvPr/>
        </p:nvSpPr>
        <p:spPr>
          <a:xfrm>
            <a:off x="4661647" y="4320987"/>
            <a:ext cx="475129" cy="726141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88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804617-CC90-4E0A-AE4E-12D68DDD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桃園市11</a:t>
            </a:r>
            <a:r>
              <a:rPr lang="en-US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3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學年度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國中英語普測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8855487-D6A6-485D-852F-3A2E5EC42B86}"/>
              </a:ext>
            </a:extLst>
          </p:cNvPr>
          <p:cNvSpPr txBox="1"/>
          <p:nvPr/>
        </p:nvSpPr>
        <p:spPr>
          <a:xfrm>
            <a:off x="1295402" y="2617941"/>
            <a:ext cx="9601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目的：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藉由</a:t>
            </a:r>
            <a:r>
              <a:rPr lang="zh-TW" altLang="en-US" sz="32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桃園市</a:t>
            </a:r>
            <a:r>
              <a:rPr lang="zh-TW" altLang="zh-TW" sz="32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英語學習網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線上練習加強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生英語單字能力，並利用七年級及八年級普測評估實施成效，輔以比賽鼓勵學生參與，進而提升全市國中生的英語能力。</a:t>
            </a:r>
            <a:endParaRPr lang="en-US" altLang="zh-TW" sz="32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參加對象：本市所屬各公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私立國民中學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含完全中學國中部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七、八年級學生。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2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zh-TW" sz="32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C8AE2F3-7A29-4866-AE30-399025ED2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3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22D16-E7B2-4370-90BC-A2C92E36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比賽練習網站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C58C740-800B-4BAB-8CDF-D96545D2A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桃園市國中英語學習網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單字比賽體驗版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https://etlady.url.tw/TYC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青埔國中首頁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國中英語普測暨單字競賽資訊網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進入桃園市國中英語學習網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https://www.qpjh.tyc.edu.tw/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600"/>
              </a:spcBef>
              <a:buNone/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7D5158-956F-4CA7-B08B-8F308442F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0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AF8BE-8E42-49CB-8647-EB8DAEA9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44881"/>
            <a:ext cx="9601196" cy="795483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</a:rPr>
              <a:t>單字比賽體驗版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7DA30D-4FB3-4FED-86E6-2FF0424FD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83F57DB-74A8-47E5-822E-31911F605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F82C4FF-87EA-4073-B0BE-9DF03ED31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41" y="1542450"/>
            <a:ext cx="9749115" cy="477382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36F6312-12E6-4F9F-B2EB-EB35AE1B51C9}"/>
              </a:ext>
            </a:extLst>
          </p:cNvPr>
          <p:cNvSpPr/>
          <p:nvPr/>
        </p:nvSpPr>
        <p:spPr>
          <a:xfrm>
            <a:off x="3809999" y="1640364"/>
            <a:ext cx="726142" cy="398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349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AF8BE-8E42-49CB-8647-EB8DAEA9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44881"/>
            <a:ext cx="9601196" cy="795483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</a:rPr>
              <a:t>單字比賽體驗版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7DA30D-4FB3-4FED-86E6-2FF0424FD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83F57DB-74A8-47E5-822E-31911F605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F3B866D-4F76-4E1B-9557-B1A8DF9FF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1635652"/>
            <a:ext cx="9687862" cy="469342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81E6A97-FA1F-4364-8EAD-5C355D4E0918}"/>
              </a:ext>
            </a:extLst>
          </p:cNvPr>
          <p:cNvSpPr/>
          <p:nvPr/>
        </p:nvSpPr>
        <p:spPr>
          <a:xfrm>
            <a:off x="7189694" y="5213800"/>
            <a:ext cx="2931459" cy="6044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925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AF8BE-8E42-49CB-8647-EB8DAEA9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</a:rPr>
              <a:t>實際操作示範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EB78DE3-B782-4C88-AFAC-8B8E99BF7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  <a:hlinkClick r:id="rId2"/>
              </a:rPr>
              <a:t>單字比賽體驗版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45891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AF8BE-8E42-49CB-8647-EB8DAEA9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</a:rPr>
              <a:t>感謝聆聽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0F3830-5AAA-412D-BE82-9009C2A7B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4213411"/>
            <a:ext cx="8158690" cy="1905000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b="0" i="0" dirty="0">
                <a:solidFill>
                  <a:srgbClr val="212121"/>
                </a:solidFill>
                <a:effectLst/>
                <a:latin typeface="+mj-ea"/>
                <a:ea typeface="+mj-ea"/>
              </a:rPr>
              <a:t>相關資訊請參閱青埔國中首頁</a:t>
            </a:r>
            <a:endParaRPr lang="en-US" altLang="zh-TW" b="0" i="0" dirty="0">
              <a:solidFill>
                <a:srgbClr val="212121"/>
              </a:solidFill>
              <a:effectLst/>
              <a:latin typeface="+mj-ea"/>
              <a:ea typeface="+mj-ea"/>
            </a:endParaRPr>
          </a:p>
          <a:p>
            <a:pPr algn="l"/>
            <a:r>
              <a:rPr lang="en-US" altLang="zh-TW" b="0" i="0" dirty="0">
                <a:solidFill>
                  <a:srgbClr val="212121"/>
                </a:solidFill>
                <a:effectLst/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212121"/>
                </a:solidFill>
                <a:latin typeface="+mj-ea"/>
                <a:ea typeface="+mj-ea"/>
                <a:hlinkClick r:id="rId2"/>
              </a:rPr>
              <a:t>桃園市國中英語普測暨單字競賽資訊網</a:t>
            </a:r>
            <a:r>
              <a:rPr lang="en-US" altLang="zh-TW" dirty="0">
                <a:solidFill>
                  <a:srgbClr val="212121"/>
                </a:solidFill>
                <a:latin typeface="+mj-ea"/>
                <a:ea typeface="+mj-ea"/>
              </a:rPr>
              <a:t>(</a:t>
            </a:r>
            <a:r>
              <a:rPr lang="zh-TW" altLang="en-US" dirty="0">
                <a:solidFill>
                  <a:srgbClr val="212121"/>
                </a:solidFill>
                <a:latin typeface="+mj-ea"/>
                <a:ea typeface="+mj-ea"/>
              </a:rPr>
              <a:t>網站陸續建置中</a:t>
            </a:r>
            <a:r>
              <a:rPr lang="en-US" altLang="zh-TW" dirty="0">
                <a:solidFill>
                  <a:srgbClr val="212121"/>
                </a:solidFill>
                <a:latin typeface="+mj-ea"/>
                <a:ea typeface="+mj-ea"/>
              </a:rPr>
              <a:t>)</a:t>
            </a:r>
            <a:endParaRPr lang="en-US" altLang="zh-TW" b="0" i="0" dirty="0">
              <a:solidFill>
                <a:srgbClr val="212121"/>
              </a:solidFill>
              <a:effectLst/>
              <a:latin typeface="+mj-ea"/>
              <a:ea typeface="+mj-ea"/>
            </a:endParaRPr>
          </a:p>
          <a:p>
            <a:pPr algn="l"/>
            <a:r>
              <a:rPr lang="zh-TW" altLang="en-US" b="0" i="0" dirty="0">
                <a:solidFill>
                  <a:srgbClr val="212121"/>
                </a:solidFill>
                <a:effectLst/>
                <a:latin typeface="+mj-ea"/>
                <a:ea typeface="+mj-ea"/>
              </a:rPr>
              <a:t>聯絡方式：</a:t>
            </a:r>
            <a:r>
              <a:rPr lang="en-US" altLang="zh-TW" b="0" i="0" dirty="0">
                <a:solidFill>
                  <a:srgbClr val="212121"/>
                </a:solidFill>
                <a:effectLst/>
                <a:latin typeface="+mj-ea"/>
                <a:ea typeface="+mj-ea"/>
              </a:rPr>
              <a:t>03-2871886 </a:t>
            </a:r>
            <a:r>
              <a:rPr lang="zh-TW" altLang="en-US" b="0" i="0" dirty="0">
                <a:solidFill>
                  <a:srgbClr val="212121"/>
                </a:solidFill>
                <a:effectLst/>
                <a:latin typeface="+mj-ea"/>
                <a:ea typeface="+mj-ea"/>
              </a:rPr>
              <a:t>分機</a:t>
            </a:r>
            <a:r>
              <a:rPr lang="en-US" altLang="zh-TW" b="0" i="0" dirty="0">
                <a:solidFill>
                  <a:srgbClr val="212121"/>
                </a:solidFill>
                <a:effectLst/>
                <a:latin typeface="+mj-ea"/>
                <a:ea typeface="+mj-ea"/>
              </a:rPr>
              <a:t>218 </a:t>
            </a:r>
            <a:r>
              <a:rPr lang="zh-TW" altLang="en-US" b="0" i="0" dirty="0">
                <a:solidFill>
                  <a:srgbClr val="212121"/>
                </a:solidFill>
                <a:effectLst/>
                <a:latin typeface="+mj-ea"/>
                <a:ea typeface="+mj-ea"/>
              </a:rPr>
              <a:t>黃子芸老師、吳麗瑜老師</a:t>
            </a:r>
            <a:endParaRPr lang="en-US" altLang="zh-TW" b="0" i="0" dirty="0">
              <a:solidFill>
                <a:srgbClr val="212121"/>
              </a:solidFill>
              <a:effectLst/>
              <a:latin typeface="+mj-ea"/>
              <a:ea typeface="+mj-ea"/>
            </a:endParaRPr>
          </a:p>
          <a:p>
            <a:pPr algn="l"/>
            <a:r>
              <a:rPr lang="zh-TW" altLang="en-US" b="0" i="0" dirty="0">
                <a:solidFill>
                  <a:srgbClr val="212121"/>
                </a:solidFill>
                <a:effectLst/>
                <a:latin typeface="+mj-ea"/>
                <a:ea typeface="+mj-ea"/>
              </a:rPr>
              <a:t>郵件地址：</a:t>
            </a:r>
            <a:r>
              <a:rPr lang="en-US" altLang="zh-TW" b="0" i="0" dirty="0">
                <a:solidFill>
                  <a:srgbClr val="212121"/>
                </a:solidFill>
                <a:effectLst/>
                <a:latin typeface="Droid Sans"/>
              </a:rPr>
              <a:t>trqlnt06@qpjh.tyc.edu.tw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354FDB6-43F0-490E-B355-AA851BDA0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6"/>
          <a:stretch/>
        </p:blipFill>
        <p:spPr>
          <a:xfrm>
            <a:off x="-51215" y="1429037"/>
            <a:ext cx="2605883" cy="414720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E331817-6E9E-4454-B203-24311FAD3C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3"/>
          <a:stretch/>
        </p:blipFill>
        <p:spPr>
          <a:xfrm>
            <a:off x="9439836" y="1429037"/>
            <a:ext cx="2605883" cy="40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804617-CC90-4E0A-AE4E-12D68DDD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英語普測相關時程</a:t>
            </a:r>
            <a:r>
              <a:rPr lang="en-US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(114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年執行</a:t>
            </a:r>
            <a:r>
              <a:rPr lang="en-US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3C58F7D-89BE-4B1C-AA30-0949339E3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62010"/>
              </p:ext>
            </p:extLst>
          </p:nvPr>
        </p:nvGraphicFramePr>
        <p:xfrm>
          <a:off x="733631" y="2593654"/>
          <a:ext cx="10724737" cy="2854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8719">
                  <a:extLst>
                    <a:ext uri="{9D8B030D-6E8A-4147-A177-3AD203B41FA5}">
                      <a16:colId xmlns:a16="http://schemas.microsoft.com/office/drawing/2014/main" val="3913368811"/>
                    </a:ext>
                  </a:extLst>
                </a:gridCol>
                <a:gridCol w="3133984">
                  <a:extLst>
                    <a:ext uri="{9D8B030D-6E8A-4147-A177-3AD203B41FA5}">
                      <a16:colId xmlns:a16="http://schemas.microsoft.com/office/drawing/2014/main" val="631323226"/>
                    </a:ext>
                  </a:extLst>
                </a:gridCol>
                <a:gridCol w="3169562">
                  <a:extLst>
                    <a:ext uri="{9D8B030D-6E8A-4147-A177-3AD203B41FA5}">
                      <a16:colId xmlns:a16="http://schemas.microsoft.com/office/drawing/2014/main" val="4037367939"/>
                    </a:ext>
                  </a:extLst>
                </a:gridCol>
                <a:gridCol w="2832472">
                  <a:extLst>
                    <a:ext uri="{9D8B030D-6E8A-4147-A177-3AD203B41FA5}">
                      <a16:colId xmlns:a16="http://schemas.microsoft.com/office/drawing/2014/main" val="2274216726"/>
                    </a:ext>
                  </a:extLst>
                </a:gridCol>
              </a:tblGrid>
              <a:tr h="1226784">
                <a:tc>
                  <a:txBody>
                    <a:bodyPr/>
                    <a:lstStyle/>
                    <a:p>
                      <a:pPr algn="ctr"/>
                      <a:r>
                        <a:rPr lang="zh-HK" sz="3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3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登錄</a:t>
                      </a:r>
                      <a:endParaRPr lang="en-US" altLang="zh-HK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HK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班級施測時間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正式施測時間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個別補測時間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0827782"/>
                  </a:ext>
                </a:extLst>
              </a:tr>
              <a:tr h="889348">
                <a:tc>
                  <a:txBody>
                    <a:bodyPr/>
                    <a:lstStyle/>
                    <a:p>
                      <a:pPr algn="ctr"/>
                      <a:r>
                        <a:rPr lang="zh-HK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八年級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1/13-1/24</a:t>
                      </a:r>
                      <a:endParaRPr lang="zh-TW" sz="3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2/11-3/14</a:t>
                      </a:r>
                      <a:endParaRPr lang="zh-TW" sz="3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3/17-3/21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8039790"/>
                  </a:ext>
                </a:extLst>
              </a:tr>
              <a:tr h="738844">
                <a:tc>
                  <a:txBody>
                    <a:bodyPr/>
                    <a:lstStyle/>
                    <a:p>
                      <a:pPr algn="ctr"/>
                      <a:r>
                        <a:rPr lang="zh-HK" sz="3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七年級</a:t>
                      </a:r>
                      <a:endParaRPr lang="zh-TW" sz="3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3/17-3/28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4/1-4/30</a:t>
                      </a:r>
                      <a:endParaRPr lang="zh-TW" sz="3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5/1-5/7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1307509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366C26C5-0C73-4DDD-8AD5-74030AE2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804617-CC90-4E0A-AE4E-12D68DDD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英語普測注意事項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573B793-1F2D-4FD4-B307-4DFC0DA7A9FA}"/>
              </a:ext>
            </a:extLst>
          </p:cNvPr>
          <p:cNvSpPr txBox="1"/>
          <p:nvPr/>
        </p:nvSpPr>
        <p:spPr>
          <a:xfrm>
            <a:off x="1013042" y="2395240"/>
            <a:ext cx="101659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HK" altLang="zh-TW" sz="36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</a:t>
            </a:r>
            <a:r>
              <a:rPr lang="zh-TW" altLang="en-US" sz="36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zh-HK" altLang="zh-TW" sz="3600" u="sng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需以業務承辦帳密登入</a:t>
            </a:r>
            <a:r>
              <a:rPr lang="zh-HK" altLang="zh-TW" sz="36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後，登錄各班施測時間。</a:t>
            </a:r>
            <a:r>
              <a:rPr lang="zh-TW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欲重新確認帳密，請於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前填寫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表單，回報承辦人電子信箱。</a:t>
            </a:r>
            <a:endParaRPr lang="zh-HK" altLang="en-US" sz="36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每個時段以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750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人為登錄上限，各校登錄時以班級實際人數登記，請在登錄前先統計人數與規劃時間。</a:t>
            </a:r>
            <a:endParaRPr lang="en-US" altLang="zh-HK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72E6789-B56B-4B30-9E75-61423556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60" y="485542"/>
            <a:ext cx="1909698" cy="190969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0817863-FF7E-42BF-96D6-C15D63F77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804617-CC90-4E0A-AE4E-12D68DDD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桃園市11</a:t>
            </a:r>
            <a:r>
              <a:rPr lang="en-US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3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學年度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國中英語普測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573B793-1F2D-4FD4-B307-4DFC0DA7A9FA}"/>
              </a:ext>
            </a:extLst>
          </p:cNvPr>
          <p:cNvSpPr txBox="1"/>
          <p:nvPr/>
        </p:nvSpPr>
        <p:spPr>
          <a:xfrm>
            <a:off x="1013042" y="2395240"/>
            <a:ext cx="10165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各校可於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，查詢八年級學生成績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值，以利安排後續單字競賽報名</a:t>
            </a:r>
            <a:r>
              <a:rPr lang="zh-TW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endParaRPr lang="zh-TW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02CB445-B99A-4316-B519-C0EBE59B0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9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086180-8B5E-4CBA-8F9C-2C68648DC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桃園市11</a:t>
            </a:r>
            <a:r>
              <a:rPr lang="en-US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3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學年度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國中英語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單字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競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賽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重點說明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87587A-5DB9-4930-8D9D-B75449A8D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E62F27D-652E-426B-8CBF-EEE33ACBF6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6"/>
          <a:stretch/>
        </p:blipFill>
        <p:spPr>
          <a:xfrm>
            <a:off x="-190580" y="3347763"/>
            <a:ext cx="2205647" cy="351023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5DD8684-176C-4C18-BCE4-E543CF9D14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3"/>
          <a:stretch/>
        </p:blipFill>
        <p:spPr>
          <a:xfrm>
            <a:off x="10377953" y="3429000"/>
            <a:ext cx="2205647" cy="34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8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804617-CC90-4E0A-AE4E-12D68DDD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桃園市11</a:t>
            </a:r>
            <a:r>
              <a:rPr lang="en-US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3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學年度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國中英語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單字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競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賽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F5EE79-0B6B-449B-BCD9-D4BBC8A94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617220" indent="-571500">
              <a:spcBef>
                <a:spcPts val="600"/>
              </a:spcBef>
              <a:spcAft>
                <a:spcPts val="0"/>
              </a:spcAft>
              <a:buSzPts val="4300"/>
            </a:pPr>
            <a:r>
              <a:rPr lang="zh-TW" altLang="en-US" sz="36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辦理時間：</a:t>
            </a:r>
            <a:r>
              <a:rPr lang="en-US" altLang="zh-TW" sz="36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114</a:t>
            </a:r>
            <a:r>
              <a:rPr lang="zh-TW" altLang="en-US" sz="36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年</a:t>
            </a:r>
            <a:r>
              <a:rPr lang="en-US" altLang="zh-TW" sz="36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6</a:t>
            </a:r>
            <a:r>
              <a:rPr lang="zh-TW" altLang="en-US" sz="36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月</a:t>
            </a:r>
            <a:r>
              <a:rPr lang="en-US" altLang="zh-TW" sz="36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7</a:t>
            </a:r>
            <a:r>
              <a:rPr lang="zh-TW" altLang="en-US" sz="36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日</a:t>
            </a:r>
            <a:r>
              <a:rPr lang="en-US" altLang="zh-TW" sz="36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星期六</a:t>
            </a:r>
            <a:r>
              <a:rPr lang="en-US" altLang="zh-TW" sz="36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36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     </a:t>
            </a:r>
            <a:endParaRPr lang="zh-TW" altLang="en-US" sz="3600" dirty="0">
              <a:solidFill>
                <a:srgbClr val="FF0000"/>
              </a:solidFill>
            </a:endParaRPr>
          </a:p>
          <a:p>
            <a:pPr marL="617220" indent="-571500" algn="just">
              <a:spcBef>
                <a:spcPts val="600"/>
              </a:spcBef>
              <a:spcAft>
                <a:spcPts val="0"/>
              </a:spcAft>
              <a:buSzPts val="4300"/>
            </a:pPr>
            <a:r>
              <a:rPr lang="zh-TW" altLang="en-US" sz="36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辦理地點：桃園市立青埔國中活動中心</a:t>
            </a:r>
            <a:endParaRPr lang="zh-TW" altLang="en-US" sz="3600" dirty="0">
              <a:solidFill>
                <a:schemeClr val="tx1"/>
              </a:solidFill>
            </a:endParaRPr>
          </a:p>
          <a:p>
            <a:pPr marL="617220" indent="-571500">
              <a:spcBef>
                <a:spcPts val="600"/>
              </a:spcBef>
              <a:spcAft>
                <a:spcPts val="0"/>
              </a:spcAft>
              <a:buSzPts val="4300"/>
            </a:pPr>
            <a:r>
              <a:rPr lang="zh-TW" altLang="en-US" sz="36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參加對象：本市所屬各公</a:t>
            </a:r>
            <a:r>
              <a:rPr lang="en-US" altLang="zh-TW" sz="36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/</a:t>
            </a:r>
            <a:r>
              <a:rPr lang="zh-TW" altLang="en-US" sz="36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私立國民中學</a:t>
            </a:r>
          </a:p>
          <a:p>
            <a:pPr marL="45720" lvl="0" indent="0">
              <a:spcBef>
                <a:spcPts val="600"/>
              </a:spcBef>
              <a:spcAft>
                <a:spcPts val="0"/>
              </a:spcAft>
              <a:buSzPts val="4300"/>
              <a:buNone/>
            </a:pPr>
            <a:r>
              <a:rPr lang="zh-TW" altLang="en-US" sz="36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en-US" altLang="zh-TW" sz="36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含完全中學國中部</a:t>
            </a:r>
            <a:r>
              <a:rPr lang="en-US" altLang="zh-TW" sz="36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3600" u="sng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八年級</a:t>
            </a:r>
            <a:r>
              <a:rPr lang="zh-TW" altLang="en-US" sz="36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學生</a:t>
            </a: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0BF07E-9478-40DD-BB00-B49D98058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6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3A15DA-45B0-4BAF-AE9B-12E0CD3E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桃園市11</a:t>
            </a:r>
            <a:r>
              <a:rPr lang="en-US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3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學年度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國中英語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單字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競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賽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F59CEC-4615-47CF-AB94-1C0F3905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276" y="2556932"/>
            <a:ext cx="10055771" cy="34497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zh-TW" sz="42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競賽範圍：</a:t>
            </a:r>
            <a:br>
              <a:rPr lang="zh-TW" altLang="zh-TW" sz="42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altLang="zh-TW" sz="42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以</a:t>
            </a:r>
            <a:r>
              <a:rPr lang="zh-TW" altLang="zh-TW" sz="4200" b="1" i="0" u="sng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教育部國中小基本英語字彙</a:t>
            </a:r>
            <a:r>
              <a:rPr lang="zh-TW" altLang="zh-TW" sz="4200" b="1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altLang="zh-TW" sz="4200" b="1" i="0" u="sng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全民英檢初級</a:t>
            </a:r>
            <a:r>
              <a:rPr lang="zh-TW" altLang="zh-TW" sz="4200" b="1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altLang="zh-TW" sz="4200" b="1" i="0" u="sng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大考中心英文參考詞彙第三、四級字彙</a:t>
            </a:r>
            <a:r>
              <a:rPr lang="zh-TW" altLang="zh-TW" sz="42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為命題基準</a:t>
            </a:r>
            <a:r>
              <a:rPr lang="zh-TW" altLang="en-US" sz="42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4200" b="0" i="0" u="none" strike="noStrike" cap="none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>
              <a:lnSpc>
                <a:spcPct val="120000"/>
              </a:lnSpc>
            </a:pPr>
            <a:r>
              <a:rPr lang="zh-TW" altLang="zh-TW" sz="42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視比賽實際情況提升測驗等級到</a:t>
            </a:r>
            <a:r>
              <a:rPr lang="zh-TW" altLang="zh-TW" sz="4200" b="0" i="0" u="sng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大考中心英文參考詞彙第五、六級字彙範圍</a:t>
            </a:r>
            <a:r>
              <a:rPr lang="zh-TW" altLang="zh-TW" sz="42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或</a:t>
            </a:r>
            <a:r>
              <a:rPr lang="zh-TW" altLang="zh-TW" sz="4200" b="0" i="0" u="sng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全民英檢中高級字彙</a:t>
            </a:r>
            <a:r>
              <a:rPr lang="zh-TW" altLang="zh-TW" sz="4200" b="0" i="0" u="none" strike="noStrike" cap="none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6D0962-A2AE-4283-AF19-7D744FB17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5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3A15DA-45B0-4BAF-AE9B-12E0CD3E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單字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競</a:t>
            </a:r>
            <a:r>
              <a:rPr lang="zh-TW" altLang="zh-TW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賽</a:t>
            </a:r>
            <a:r>
              <a:rPr lang="zh-TW" altLang="en-US" b="1" dirty="0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辦理方式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F59CEC-4615-47CF-AB94-1C0F3905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276" y="2556932"/>
            <a:ext cx="10055771" cy="10376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4200" b="0" i="0" u="none" strike="noStrike" cap="none" dirty="0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採分組競賽，每校 </a:t>
            </a:r>
            <a:r>
              <a:rPr lang="en-US" altLang="zh-TW" sz="4200" b="0" i="0" u="none" strike="noStrike" cap="none" dirty="0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3 </a:t>
            </a:r>
            <a:r>
              <a:rPr lang="zh-TW" altLang="en-US" sz="4200" b="0" i="0" u="none" strike="noStrike" cap="none" dirty="0">
                <a:solidFill>
                  <a:schemeClr val="accent4"/>
                </a:solidFill>
                <a:latin typeface="DFKai-SB"/>
                <a:ea typeface="DFKai-SB"/>
                <a:cs typeface="DFKai-SB"/>
                <a:sym typeface="DFKai-SB"/>
              </a:rPr>
              <a:t>位選手，資格及分組方式如下：</a:t>
            </a:r>
            <a:endParaRPr lang="zh-TW" altLang="en-US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3469BB64-08EA-4EE9-B401-CBD8BCEE2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83934"/>
              </p:ext>
            </p:extLst>
          </p:nvPr>
        </p:nvGraphicFramePr>
        <p:xfrm>
          <a:off x="1469985" y="3197507"/>
          <a:ext cx="955274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0">
                  <a:extLst>
                    <a:ext uri="{9D8B030D-6E8A-4147-A177-3AD203B41FA5}">
                      <a16:colId xmlns:a16="http://schemas.microsoft.com/office/drawing/2014/main" val="376480890"/>
                    </a:ext>
                  </a:extLst>
                </a:gridCol>
                <a:gridCol w="6692965">
                  <a:extLst>
                    <a:ext uri="{9D8B030D-6E8A-4147-A177-3AD203B41FA5}">
                      <a16:colId xmlns:a16="http://schemas.microsoft.com/office/drawing/2014/main" val="743918696"/>
                    </a:ext>
                  </a:extLst>
                </a:gridCol>
                <a:gridCol w="1491355">
                  <a:extLst>
                    <a:ext uri="{9D8B030D-6E8A-4147-A177-3AD203B41FA5}">
                      <a16:colId xmlns:a16="http://schemas.microsoft.com/office/drawing/2014/main" val="1598810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85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spc="-2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公立學校各校八年級英文普測 </a:t>
                      </a:r>
                      <a:r>
                        <a:rPr lang="en-US" alt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PR90-</a:t>
                      </a:r>
                      <a:r>
                        <a:rPr lang="en-US" altLang="zh-TW" sz="2800" spc="-2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99</a:t>
                      </a:r>
                      <a:endParaRPr lang="zh-TW" alt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69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spc="-2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公立學校各校八年級英文普測 </a:t>
                      </a:r>
                      <a:r>
                        <a:rPr lang="en-US" alt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PR80-</a:t>
                      </a:r>
                      <a:r>
                        <a:rPr lang="en-US" altLang="zh-TW" sz="2800" spc="-2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</a:t>
                      </a:r>
                      <a:endParaRPr lang="zh-TW" alt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3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spc="-2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公立學校各校八年級英文普測 </a:t>
                      </a:r>
                      <a:r>
                        <a:rPr lang="en-US" alt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PR70-</a:t>
                      </a:r>
                      <a:r>
                        <a:rPr lang="en-US" altLang="zh-TW" sz="2800" spc="-2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</a:t>
                      </a:r>
                      <a:endParaRPr lang="zh-TW" alt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6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spc="-5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私立學校以上三組別學生各一位</a:t>
                      </a:r>
                      <a:endParaRPr lang="zh-TW" alt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25084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FCA5D4E6-1D24-4FB2-8F39-02983DCFD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0"/>
          <a:stretch/>
        </p:blipFill>
        <p:spPr>
          <a:xfrm>
            <a:off x="169769" y="5533432"/>
            <a:ext cx="97771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63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900</TotalTime>
  <Words>1718</Words>
  <Application>Microsoft Office PowerPoint</Application>
  <PresentationFormat>寬螢幕</PresentationFormat>
  <Paragraphs>171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Droid Sans</vt:lpstr>
      <vt:lpstr>微軟正黑體</vt:lpstr>
      <vt:lpstr>新細明體</vt:lpstr>
      <vt:lpstr>DFKai-SB</vt:lpstr>
      <vt:lpstr>DFKai-SB</vt:lpstr>
      <vt:lpstr>Arial</vt:lpstr>
      <vt:lpstr>Garamond</vt:lpstr>
      <vt:lpstr>Times New Roman</vt:lpstr>
      <vt:lpstr>Wingdings</vt:lpstr>
      <vt:lpstr>有機</vt:lpstr>
      <vt:lpstr>桃園市113學年度國中 英語普測與單字競賽說明</vt:lpstr>
      <vt:lpstr>桃園市113學年度國中英語普測</vt:lpstr>
      <vt:lpstr>英語普測相關時程(114年執行)</vt:lpstr>
      <vt:lpstr>英語普測注意事項</vt:lpstr>
      <vt:lpstr>桃園市113學年度國中英語普測</vt:lpstr>
      <vt:lpstr>桃園市113學年度國中英語單字競賽重點說明</vt:lpstr>
      <vt:lpstr>桃園市113學年度國中英語單字競賽</vt:lpstr>
      <vt:lpstr>桃園市113學年度國中英語單字競賽</vt:lpstr>
      <vt:lpstr>單字競賽辦理方式</vt:lpstr>
      <vt:lpstr>單字競賽報名</vt:lpstr>
      <vt:lpstr>單字競賽獎勵方式</vt:lpstr>
      <vt:lpstr>單字競賽獎勵方式</vt:lpstr>
      <vt:lpstr>單字競賽獎勵方式</vt:lpstr>
      <vt:lpstr>單字競賽獎勵方式</vt:lpstr>
      <vt:lpstr>單字競賽作答方式</vt:lpstr>
      <vt:lpstr>歷年活動照片</vt:lpstr>
      <vt:lpstr>電腦出題，中文、詞性、字母數投影於前方。</vt:lpstr>
      <vt:lpstr>電腦發音兩次，參賽者在白板上作答寫出英文拼字。 後方數字為題號。</vt:lpstr>
      <vt:lpstr>每題作答時間為十秒鐘，鈴響後舉起作答板，答錯一題即遭淘汰。</vt:lpstr>
      <vt:lpstr>比賽練習網站</vt:lpstr>
      <vt:lpstr>單字比賽體驗版</vt:lpstr>
      <vt:lpstr>單字比賽體驗版</vt:lpstr>
      <vt:lpstr>實際操作示範</vt:lpstr>
      <vt:lpstr>感謝聆聽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桃園市113學年度 國中英語單字競賽說明</dc:title>
  <dc:creator>QPJH-C</dc:creator>
  <cp:lastModifiedBy>QPJH-C</cp:lastModifiedBy>
  <cp:revision>56</cp:revision>
  <dcterms:created xsi:type="dcterms:W3CDTF">2024-12-13T02:36:46Z</dcterms:created>
  <dcterms:modified xsi:type="dcterms:W3CDTF">2024-12-19T02:50:01Z</dcterms:modified>
</cp:coreProperties>
</file>